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4"/>
  </p:notesMasterIdLst>
  <p:handoutMasterIdLst>
    <p:handoutMasterId r:id="rId95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1141" r:id="rId73"/>
    <p:sldId id="1142" r:id="rId74"/>
    <p:sldId id="1143" r:id="rId75"/>
    <p:sldId id="1140" r:id="rId76"/>
    <p:sldId id="440" r:id="rId77"/>
    <p:sldId id="441" r:id="rId78"/>
    <p:sldId id="442" r:id="rId79"/>
    <p:sldId id="1134" r:id="rId80"/>
    <p:sldId id="443" r:id="rId81"/>
    <p:sldId id="1135" r:id="rId82"/>
    <p:sldId id="444" r:id="rId83"/>
    <p:sldId id="449" r:id="rId84"/>
    <p:sldId id="1136" r:id="rId85"/>
    <p:sldId id="1137" r:id="rId86"/>
    <p:sldId id="1138" r:id="rId87"/>
    <p:sldId id="411" r:id="rId88"/>
    <p:sldId id="412" r:id="rId89"/>
    <p:sldId id="445" r:id="rId90"/>
    <p:sldId id="1145" r:id="rId91"/>
    <p:sldId id="1144" r:id="rId92"/>
    <p:sldId id="1009" r:id="rId9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550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126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347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338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faced a problem because his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only converges for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Eta</a:t>
                </a:r>
                <a:r>
                  <a:rPr lang="en-US" sz="2400" dirty="0"/>
                  <a:t> converges for any complex number having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Euler's </a:t>
                </a:r>
                <a:r>
                  <a:rPr lang="en-US" sz="2400" b="1" dirty="0"/>
                  <a:t>Gamma</a:t>
                </a:r>
                <a:r>
                  <a:rPr lang="en-US" sz="2400" dirty="0"/>
                  <a:t> function is closely related to Dirichlet's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now have another way to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b="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mpmath</a:t>
                </a:r>
                <a:r>
                  <a:rPr lang="en-US" sz="2400" dirty="0"/>
                  <a:t> package has a built-in function </a:t>
                </a:r>
                <a:r>
                  <a:rPr lang="en-US" sz="2400" b="1" dirty="0" err="1">
                    <a:solidFill>
                      <a:srgbClr val="0070C0"/>
                    </a:solidFill>
                  </a:rPr>
                  <a:t>altzeta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() </a:t>
                </a:r>
                <a:r>
                  <a:rPr lang="en-US" sz="2400" dirty="0"/>
                  <a:t>that calculates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- it is so </a:t>
                </a:r>
                <a:r>
                  <a:rPr lang="en-US" sz="2400" dirty="0"/>
                  <a:t>named because the Eta function </a:t>
                </a:r>
                <a:r>
                  <a:rPr lang="en-US" sz="2400" i="1" dirty="0"/>
                  <a:t>alternates</a:t>
                </a:r>
                <a:r>
                  <a:rPr lang="en-US" sz="2400" dirty="0"/>
                  <a:t> the signs of the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terms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use SciPy's </a:t>
                </a:r>
                <a:r>
                  <a:rPr lang="en-US" sz="2400" b="1" dirty="0"/>
                  <a:t>integrate() function </a:t>
                </a:r>
                <a:r>
                  <a:rPr lang="en-US" sz="2400" dirty="0"/>
                  <a:t>to calculate the integral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calculate </a:t>
                </a:r>
                <a:r>
                  <a:rPr lang="en-US" sz="24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5! </a:t>
                </a:r>
                <a:r>
                  <a:rPr lang="en-US" sz="2400" dirty="0"/>
                  <a:t>using this alternate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E9EDECD0-BC74-412B-E6C7-A8FE87243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55" y="1690689"/>
            <a:ext cx="6171429" cy="4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/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A04F4A-721B-F0E4-0C4C-2CF8A56AF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464" y="4811540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CD20A278-9419-2075-43BE-760C5BBFEA70}"/>
              </a:ext>
            </a:extLst>
          </p:cNvPr>
          <p:cNvGrpSpPr/>
          <p:nvPr/>
        </p:nvGrpSpPr>
        <p:grpSpPr>
          <a:xfrm>
            <a:off x="5849089" y="3150352"/>
            <a:ext cx="1076632" cy="369332"/>
            <a:chOff x="4968362" y="2079211"/>
            <a:chExt cx="1076632" cy="369332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5959896-A91D-E991-D2F3-113BF357C7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CC962D-0612-C246-8EE2-B9ABF28727F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A585BEC-36E9-0C4D-12AC-5F678FACE980}"/>
              </a:ext>
            </a:extLst>
          </p:cNvPr>
          <p:cNvGrpSpPr/>
          <p:nvPr/>
        </p:nvGrpSpPr>
        <p:grpSpPr>
          <a:xfrm>
            <a:off x="6444362" y="3380372"/>
            <a:ext cx="1076632" cy="369332"/>
            <a:chOff x="4704120" y="2356972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039D12-467B-ABDB-34E7-7A142E2518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C42A48-1011-82F6-6280-3CFB28391FF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97074-C36A-5316-06A1-B1E318C232F2}"/>
              </a:ext>
            </a:extLst>
          </p:cNvPr>
          <p:cNvGrpSpPr/>
          <p:nvPr/>
        </p:nvGrpSpPr>
        <p:grpSpPr>
          <a:xfrm>
            <a:off x="6891593" y="3626797"/>
            <a:ext cx="1068643" cy="369332"/>
            <a:chOff x="3647644" y="4910075"/>
            <a:chExt cx="1068643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16E078-C2BA-6EDC-F8BD-4A7BBF7854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2C152C7-39B6-7949-E745-CD8A3E5FA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B52DDE-23D2-CFE8-2F09-0173A273E6C0}"/>
              </a:ext>
            </a:extLst>
          </p:cNvPr>
          <p:cNvGrpSpPr/>
          <p:nvPr/>
        </p:nvGrpSpPr>
        <p:grpSpPr>
          <a:xfrm>
            <a:off x="7621539" y="4380448"/>
            <a:ext cx="1064340" cy="369332"/>
            <a:chOff x="3647644" y="5421073"/>
            <a:chExt cx="1064340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84568A7-81F1-DBC2-A890-412F38404D7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D1E09C-7894-F164-21F9-114F8E75D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24BB6F-FDB5-C02C-282B-7B8A6F2222F9}"/>
              </a:ext>
            </a:extLst>
          </p:cNvPr>
          <p:cNvGrpSpPr/>
          <p:nvPr/>
        </p:nvGrpSpPr>
        <p:grpSpPr>
          <a:xfrm>
            <a:off x="6891892" y="5596142"/>
            <a:ext cx="1068643" cy="369332"/>
            <a:chOff x="3647644" y="5359159"/>
            <a:chExt cx="1068643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01C133C-5A4A-860E-F16E-D7E8501D92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8417BB5-4F9E-0A33-3C61-10FF896274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A337DE5-70E5-2082-521C-E7EF7352B11C}"/>
              </a:ext>
            </a:extLst>
          </p:cNvPr>
          <p:cNvGrpSpPr/>
          <p:nvPr/>
        </p:nvGrpSpPr>
        <p:grpSpPr>
          <a:xfrm>
            <a:off x="3068524" y="5820032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5542141-8C16-B2BD-65FE-6522F6A586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C4FA6E70-3B82-765A-693E-96412DE34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04B99BD7-67D7-DF6E-789A-3293005AAF7A}"/>
              </a:ext>
            </a:extLst>
          </p:cNvPr>
          <p:cNvSpPr/>
          <p:nvPr/>
        </p:nvSpPr>
        <p:spPr>
          <a:xfrm>
            <a:off x="7238180" y="4857750"/>
            <a:ext cx="693174" cy="614900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Curved Right 75">
            <a:extLst>
              <a:ext uri="{FF2B5EF4-FFF2-40B4-BE49-F238E27FC236}">
                <a16:creationId xmlns:a16="http://schemas.microsoft.com/office/drawing/2014/main" id="{9B7E6467-DAFD-A8A6-44DE-801E6A365181}"/>
              </a:ext>
            </a:extLst>
          </p:cNvPr>
          <p:cNvSpPr/>
          <p:nvPr/>
        </p:nvSpPr>
        <p:spPr>
          <a:xfrm>
            <a:off x="1592187" y="5472650"/>
            <a:ext cx="284813" cy="570421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7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75" grpId="0" animBg="1"/>
      <p:bldP spid="7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5B7BFC-2884-B21D-01CC-783AA720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571" y="1519865"/>
            <a:ext cx="6542857" cy="5019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C5079CC-72BE-47F3-21E4-71E097674BE7}"/>
              </a:ext>
            </a:extLst>
          </p:cNvPr>
          <p:cNvGrpSpPr/>
          <p:nvPr/>
        </p:nvGrpSpPr>
        <p:grpSpPr>
          <a:xfrm>
            <a:off x="2799621" y="2017729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AFE8DD7-0BF0-29A4-763B-FF15AF6E5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FFE264-C125-6592-ADFF-07C5FA7AE9A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EB432E-D100-3CE8-2445-977D0CBB259B}"/>
              </a:ext>
            </a:extLst>
          </p:cNvPr>
          <p:cNvGrpSpPr/>
          <p:nvPr/>
        </p:nvGrpSpPr>
        <p:grpSpPr>
          <a:xfrm>
            <a:off x="3228168" y="2739151"/>
            <a:ext cx="1076632" cy="369332"/>
            <a:chOff x="4704120" y="2356972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12A221-6748-5C3D-2415-14323D4903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1244AB-DC20-A5BA-BD9A-AB92AAF1795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7512F7-93BE-E720-530C-F9C3B9E02267}"/>
              </a:ext>
            </a:extLst>
          </p:cNvPr>
          <p:cNvGrpSpPr/>
          <p:nvPr/>
        </p:nvGrpSpPr>
        <p:grpSpPr>
          <a:xfrm>
            <a:off x="6494341" y="3708540"/>
            <a:ext cx="1068643" cy="369332"/>
            <a:chOff x="3647644" y="4910075"/>
            <a:chExt cx="1068643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E924BC-8815-34EB-12AA-244E4F7A9B5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D0E52EB-1EC6-97B1-C126-CC82B16A9A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7D79D90-D0E2-4F8D-D8BF-5DBEC72A3393}"/>
              </a:ext>
            </a:extLst>
          </p:cNvPr>
          <p:cNvGrpSpPr/>
          <p:nvPr/>
        </p:nvGrpSpPr>
        <p:grpSpPr>
          <a:xfrm>
            <a:off x="6665715" y="4454699"/>
            <a:ext cx="1064340" cy="369332"/>
            <a:chOff x="3647644" y="5421073"/>
            <a:chExt cx="1064340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6042C3-DB86-ACFB-7E62-6223F36E93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7633DC-C96E-9499-DAA4-F22F817DB7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0114ED-63BE-9021-4280-8508B4A8C55E}"/>
              </a:ext>
            </a:extLst>
          </p:cNvPr>
          <p:cNvGrpSpPr/>
          <p:nvPr/>
        </p:nvGrpSpPr>
        <p:grpSpPr>
          <a:xfrm>
            <a:off x="5043371" y="5427379"/>
            <a:ext cx="1068643" cy="369332"/>
            <a:chOff x="3647644" y="5359159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A3879-79C9-30F0-DEB6-5A85DC87427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5C79B3-C906-1384-4613-4C98C4FC72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0F2905-1820-06CE-FFF0-32CBA2AAACF4}"/>
              </a:ext>
            </a:extLst>
          </p:cNvPr>
          <p:cNvGrpSpPr/>
          <p:nvPr/>
        </p:nvGrpSpPr>
        <p:grpSpPr>
          <a:xfrm>
            <a:off x="6855747" y="6137899"/>
            <a:ext cx="1076632" cy="369332"/>
            <a:chOff x="2157212" y="5356391"/>
            <a:chExt cx="1076632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C992D-89EA-1F2A-49D1-76679D1540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DD88E0-EBBA-7FB8-98D8-31A0581993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B057-0671-B8A4-ECBA-13A741DD91C1}"/>
              </a:ext>
            </a:extLst>
          </p:cNvPr>
          <p:cNvGrpSpPr/>
          <p:nvPr/>
        </p:nvGrpSpPr>
        <p:grpSpPr>
          <a:xfrm>
            <a:off x="4973678" y="589562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499106-E821-5BDB-3BF0-A12DAFF63A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493FF6D-3E2C-A5D2-EE50-5502BD29CD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/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92D2CF9-FCC0-1472-B9E8-70A105D9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31" y="2014927"/>
                <a:ext cx="2825646" cy="711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4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gamma_eta.ipynb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77BF47-4950-E4EB-26AA-A06D0BB8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18" y="1690689"/>
            <a:ext cx="1104762" cy="87619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52FB294-FCDB-6AFF-B555-A3173B397E28}"/>
              </a:ext>
            </a:extLst>
          </p:cNvPr>
          <p:cNvGrpSpPr/>
          <p:nvPr/>
        </p:nvGrpSpPr>
        <p:grpSpPr>
          <a:xfrm>
            <a:off x="1023171" y="4770074"/>
            <a:ext cx="3291967" cy="1660709"/>
            <a:chOff x="1023171" y="4927469"/>
            <a:chExt cx="3291967" cy="166070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579F95-664D-7D20-CD2D-475C9824F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171" y="4927469"/>
              <a:ext cx="1522317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DF7EC44-28D9-0377-0747-436F37E89238}"/>
                </a:ext>
              </a:extLst>
            </p:cNvPr>
            <p:cNvSpPr txBox="1"/>
            <p:nvPr/>
          </p:nvSpPr>
          <p:spPr>
            <a:xfrm>
              <a:off x="2545488" y="5326936"/>
              <a:ext cx="176965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Bernhard Riemann</a:t>
              </a:r>
            </a:p>
            <a:p>
              <a:pPr algn="ctr"/>
              <a:r>
                <a:rPr lang="en-US" sz="1600" dirty="0"/>
                <a:t>1826 – 1863</a:t>
              </a:r>
            </a:p>
            <a:p>
              <a:pPr algn="ctr"/>
              <a:r>
                <a:rPr lang="en-US" sz="1600" dirty="0"/>
                <a:t>(39 years old)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413BB32-9BD9-26C0-09CC-4EB71A767264}"/>
              </a:ext>
            </a:extLst>
          </p:cNvPr>
          <p:cNvGrpSpPr/>
          <p:nvPr/>
        </p:nvGrpSpPr>
        <p:grpSpPr>
          <a:xfrm>
            <a:off x="5094248" y="4770074"/>
            <a:ext cx="3144001" cy="1660709"/>
            <a:chOff x="5094248" y="4927469"/>
            <a:chExt cx="3144001" cy="166070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9FF3EB4-5FA1-44C7-0F77-CCED4F26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4248" y="4927469"/>
              <a:ext cx="1504266" cy="1660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5D6662-E19A-63E1-E3CE-7412FF891A46}"/>
                </a:ext>
              </a:extLst>
            </p:cNvPr>
            <p:cNvSpPr txBox="1"/>
            <p:nvPr/>
          </p:nvSpPr>
          <p:spPr>
            <a:xfrm>
              <a:off x="6598514" y="5342325"/>
              <a:ext cx="16397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Peter Gustav Lejeune Dirichlet</a:t>
              </a:r>
            </a:p>
            <a:p>
              <a:pPr algn="ctr"/>
              <a:r>
                <a:rPr lang="en-US" sz="1600" dirty="0"/>
                <a:t>1805 – 1859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/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1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09248F-A313-6F18-5EFE-FF7DA7F35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325" y="2717901"/>
                <a:ext cx="5561351" cy="847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/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30904-FE31-856B-B114-13D9AFDE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624590"/>
                <a:ext cx="4572000" cy="7115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6F175C-4B40-AC9B-5D44-99E92806B6AD}"/>
              </a:ext>
            </a:extLst>
          </p:cNvPr>
          <p:cNvSpPr txBox="1"/>
          <p:nvPr/>
        </p:nvSpPr>
        <p:spPr>
          <a:xfrm>
            <a:off x="2286000" y="1697309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Gamma via Eta: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4720-8989-B8EF-369A-A00E6260F534}"/>
              </a:ext>
            </a:extLst>
          </p:cNvPr>
          <p:cNvSpPr txBox="1"/>
          <p:nvPr/>
        </p:nvSpPr>
        <p:spPr>
          <a:xfrm>
            <a:off x="2286000" y="2161381"/>
            <a:ext cx="17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7030A0"/>
                </a:solidFill>
              </a:rPr>
              <a:t>Classic Factorial:</a:t>
            </a:r>
          </a:p>
        </p:txBody>
      </p:sp>
    </p:spTree>
    <p:extLst>
      <p:ext uri="{BB962C8B-B14F-4D97-AF65-F5344CB8AC3E}">
        <p14:creationId xmlns:p14="http://schemas.microsoft.com/office/powerpoint/2010/main" val="268793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Comparing the Zeta vs. Eta Zeros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superimpose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How do these functions behave beyond their shared zeros?</a:t>
                </a:r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will be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component</a:t>
                </a:r>
                <a:r>
                  <a:rPr lang="en-US" sz="2400" dirty="0">
                    <a:ea typeface="Cambria Math" panose="02040503050406030204" pitchFamily="18" charset="0"/>
                  </a:rPr>
                  <a:t> of the complex number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will be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estimated the first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three</a:t>
                </a:r>
                <a:r>
                  <a:rPr lang="en-US" sz="2400" dirty="0">
                    <a:ea typeface="Cambria Math" panose="02040503050406030204" pitchFamily="18" charset="0"/>
                  </a:rPr>
                  <a:t> zeta zeroes are: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B5AFC-DCFB-6AF6-6986-D986F0857910}"/>
              </a:ext>
            </a:extLst>
          </p:cNvPr>
          <p:cNvSpPr txBox="1"/>
          <p:nvPr/>
        </p:nvSpPr>
        <p:spPr>
          <a:xfrm>
            <a:off x="5464426" y="1879444"/>
            <a:ext cx="274814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"The Riemann Hypothesis"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B0D776-83AC-8119-3F69-84D2F29A4305}"/>
              </a:ext>
            </a:extLst>
          </p:cNvPr>
          <p:cNvCxnSpPr/>
          <p:nvPr/>
        </p:nvCxnSpPr>
        <p:spPr>
          <a:xfrm>
            <a:off x="2713220" y="2151792"/>
            <a:ext cx="23234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all</a:t>
                </a:r>
                <a:r>
                  <a:rPr lang="en-US" b="1" dirty="0">
                    <a:solidFill>
                      <a:srgbClr val="00B050"/>
                    </a:solidFill>
                  </a:rPr>
                  <a:t>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</a:t>
            </a:r>
            <a:r>
              <a:rPr lang="en-US" sz="3200" dirty="0" err="1">
                <a:latin typeface="+mn-lt"/>
              </a:rPr>
              <a:t>Hyothesis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at (care about) the points where two functions happen to be equal, do you consider them identical?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9A331D-B9D4-6F72-FE71-3873F3F5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58" y="5221633"/>
            <a:ext cx="2188533" cy="817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44B8F1-BD36-D2AA-B541-E410F4BF6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016" y="5235631"/>
            <a:ext cx="4922627" cy="9245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3852BAF-FFBB-6776-7CF5-8323482D4323}"/>
              </a:ext>
            </a:extLst>
          </p:cNvPr>
          <p:cNvSpPr txBox="1"/>
          <p:nvPr/>
        </p:nvSpPr>
        <p:spPr>
          <a:xfrm>
            <a:off x="845359" y="6169581"/>
            <a:ext cx="458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Successive Complex Roots of the Zeta Function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B47A8-68A7-7A4C-7E3B-14C6C70E86D8}"/>
              </a:ext>
            </a:extLst>
          </p:cNvPr>
          <p:cNvSpPr/>
          <p:nvPr/>
        </p:nvSpPr>
        <p:spPr>
          <a:xfrm>
            <a:off x="5531370" y="5463915"/>
            <a:ext cx="172387" cy="209862"/>
          </a:xfrm>
          <a:prstGeom prst="rect">
            <a:avLst/>
          </a:prstGeom>
          <a:noFill/>
          <a:ln w="28575">
            <a:solidFill>
              <a:srgbClr val="FF0B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C38F3C8-57F3-3BB8-9A99-E9AA037F17C6}"/>
              </a:ext>
            </a:extLst>
          </p:cNvPr>
          <p:cNvCxnSpPr>
            <a:cxnSpLocks/>
            <a:stCxn id="24" idx="3"/>
            <a:endCxn id="25" idx="2"/>
          </p:cNvCxnSpPr>
          <p:nvPr/>
        </p:nvCxnSpPr>
        <p:spPr>
          <a:xfrm flipV="1">
            <a:off x="5433935" y="5673777"/>
            <a:ext cx="183629" cy="680470"/>
          </a:xfrm>
          <a:prstGeom prst="bentConnector2">
            <a:avLst/>
          </a:prstGeom>
          <a:ln w="28575">
            <a:solidFill>
              <a:srgbClr val="FF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26BCC-38CE-D65D-B022-0AAB4186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947" y="1809215"/>
            <a:ext cx="5372788" cy="1386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8664-8319-360A-BB00-2CFB42A73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8771" y="3583827"/>
            <a:ext cx="5513140" cy="271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using an equal aspect ratio of the complex function: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+1,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≤4, 0≤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3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 (Cell 2 Hint)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/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794F2-01CD-4F66-C225-3913435B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225280"/>
                <a:ext cx="2787430" cy="276999"/>
              </a:xfrm>
              <a:prstGeom prst="rect">
                <a:avLst/>
              </a:prstGeom>
              <a:blipFill>
                <a:blip r:embed="rId2"/>
                <a:stretch>
                  <a:fillRect l="-3939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/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B2DB8-039A-7911-87CF-E61C502D5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2783574"/>
                <a:ext cx="2625014" cy="276999"/>
              </a:xfrm>
              <a:prstGeom prst="rect">
                <a:avLst/>
              </a:prstGeom>
              <a:blipFill>
                <a:blip r:embed="rId3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/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09D6E-5ECF-51C0-E413-B56A515AC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341868"/>
                <a:ext cx="3502113" cy="276999"/>
              </a:xfrm>
              <a:prstGeom prst="rect">
                <a:avLst/>
              </a:prstGeom>
              <a:blipFill>
                <a:blip r:embed="rId4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/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𝑖𝑦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FDFBB7-DC4D-74C9-6B73-803D0C633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3900162"/>
                <a:ext cx="3106813" cy="276999"/>
              </a:xfrm>
              <a:prstGeom prst="rect">
                <a:avLst/>
              </a:prstGeom>
              <a:blipFill>
                <a:blip r:embed="rId5"/>
                <a:stretch>
                  <a:fillRect l="-1965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/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DA4D3B-AEF7-F334-C2FC-B9F7E39B9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4458456"/>
                <a:ext cx="2848792" cy="276999"/>
              </a:xfrm>
              <a:prstGeom prst="rect">
                <a:avLst/>
              </a:prstGeom>
              <a:blipFill>
                <a:blip r:embed="rId6"/>
                <a:stretch>
                  <a:fillRect l="-2141"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54857-5496-05A5-C244-B6F91735E4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857" y="5016750"/>
                <a:ext cx="3914533" cy="276999"/>
              </a:xfrm>
              <a:prstGeom prst="rect">
                <a:avLst/>
              </a:prstGeom>
              <a:blipFill>
                <a:blip r:embed="rId7"/>
                <a:stretch>
                  <a:fillRect l="-1558" t="-444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{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}∈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50F5C7-FFF3-B76C-34FB-B47C74473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1574653"/>
                <a:ext cx="24471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/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18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7513353-2326-F806-DA53-47BFB1EE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649" y="1574653"/>
                <a:ext cx="2124622" cy="369332"/>
              </a:xfrm>
              <a:prstGeom prst="rect">
                <a:avLst/>
              </a:prstGeom>
              <a:blipFill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/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6CD8B70-4C59-6E43-2B28-50E392203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5575044"/>
                <a:ext cx="5054619" cy="404983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/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𝐼𝑚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2DE814-FDEF-D12C-E6FF-DE9C664E6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691" y="6261319"/>
                <a:ext cx="5054619" cy="404983"/>
              </a:xfrm>
              <a:prstGeom prst="rect">
                <a:avLst/>
              </a:prstGeom>
              <a:blipFill>
                <a:blip r:embed="rId11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4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6" grpId="0"/>
      <p:bldP spid="1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6636</TotalTime>
  <Words>4416</Words>
  <Application>Microsoft Office PowerPoint</Application>
  <PresentationFormat>On-screen Show (4:3)</PresentationFormat>
  <Paragraphs>862</Paragraphs>
  <Slides>92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Open gamma_eta.ipynb</vt:lpstr>
      <vt:lpstr>View gamma_eta.ipynb</vt:lpstr>
      <vt:lpstr>Run gamma_eta.ipynb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Comparing the Zeta vs. Eta Zeros</vt:lpstr>
      <vt:lpstr>Open riemann_hypothesis.ipynb</vt:lpstr>
      <vt:lpstr>Run riemann_hypothesis.ipynb</vt:lpstr>
      <vt:lpstr>The Riemann Hyothesis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11-01 (Cell 2 Hint)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879</cp:revision>
  <cp:lastPrinted>2015-06-01T00:45:11Z</cp:lastPrinted>
  <dcterms:created xsi:type="dcterms:W3CDTF">2014-09-21T17:58:26Z</dcterms:created>
  <dcterms:modified xsi:type="dcterms:W3CDTF">2023-03-29T06:22:52Z</dcterms:modified>
</cp:coreProperties>
</file>